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8"/>
  </p:notesMasterIdLst>
  <p:sldIdLst>
    <p:sldId id="361" r:id="rId4"/>
    <p:sldId id="317" r:id="rId5"/>
    <p:sldId id="383" r:id="rId6"/>
    <p:sldId id="384" r:id="rId7"/>
    <p:sldId id="386" r:id="rId8"/>
    <p:sldId id="387" r:id="rId9"/>
    <p:sldId id="389" r:id="rId10"/>
    <p:sldId id="393" r:id="rId11"/>
    <p:sldId id="390" r:id="rId12"/>
    <p:sldId id="391" r:id="rId13"/>
    <p:sldId id="392" r:id="rId14"/>
    <p:sldId id="395" r:id="rId15"/>
    <p:sldId id="394" r:id="rId16"/>
    <p:sldId id="396" r:id="rId17"/>
    <p:sldId id="397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900" y="-25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84">
            <a:extLst>
              <a:ext uri="{FF2B5EF4-FFF2-40B4-BE49-F238E27FC236}">
                <a16:creationId xmlns="" xmlns:a16="http://schemas.microsoft.com/office/drawing/2014/main" id="{7AAB1A6E-70AD-42B8-995C-8A7A6F5FA968}"/>
              </a:ext>
            </a:extLst>
          </p:cNvPr>
          <p:cNvSpPr/>
          <p:nvPr userDrawn="1"/>
        </p:nvSpPr>
        <p:spPr>
          <a:xfrm>
            <a:off x="3657374" y="5481089"/>
            <a:ext cx="9765326" cy="4816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993C13-ED17-47F5-968E-47C8E3F33E65}"/>
              </a:ext>
            </a:extLst>
          </p:cNvPr>
          <p:cNvSpPr/>
          <p:nvPr userDrawn="1"/>
        </p:nvSpPr>
        <p:spPr>
          <a:xfrm>
            <a:off x="8031192" y="0"/>
            <a:ext cx="4160808" cy="50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D175E70-9D23-4CF2-B9A2-B9CAF147D2C7}"/>
              </a:ext>
            </a:extLst>
          </p:cNvPr>
          <p:cNvGrpSpPr/>
          <p:nvPr userDrawn="1"/>
        </p:nvGrpSpPr>
        <p:grpSpPr>
          <a:xfrm>
            <a:off x="5070224" y="2165229"/>
            <a:ext cx="6484347" cy="3562709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="" xmlns:a16="http://schemas.microsoft.com/office/drawing/2014/main" id="{BF1D3A03-C473-4DFE-B639-58283FED2D3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="" xmlns:a16="http://schemas.microsoft.com/office/drawing/2014/main" id="{D2A69ED7-0178-4BF4-BDC3-BDB7364CB27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="" xmlns:a16="http://schemas.microsoft.com/office/drawing/2014/main" id="{ED5B5F1A-8C05-4B85-99CD-05E6560DB9D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="" xmlns:a16="http://schemas.microsoft.com/office/drawing/2014/main" id="{7D825F2A-D1EE-42D4-85F8-B967B3D0705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="" xmlns:a16="http://schemas.microsoft.com/office/drawing/2014/main" id="{2F72EE9C-0AAF-4E57-A1F9-8BA73E6D023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="" xmlns:a16="http://schemas.microsoft.com/office/drawing/2014/main" id="{06BA8559-C531-4DFE-A1F6-DFC7FDDD239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="" xmlns:a16="http://schemas.microsoft.com/office/drawing/2014/main" id="{6F0A0FA0-4DB8-4CCF-B7C4-C45D5C856B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="" xmlns:a16="http://schemas.microsoft.com/office/drawing/2014/main" id="{768628CF-53A4-4220-9A4E-38A67AEEF6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="" xmlns:a16="http://schemas.microsoft.com/office/drawing/2014/main" id="{9CC4CFF0-C8D4-4701-BCC1-127782BB103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="" xmlns:a16="http://schemas.microsoft.com/office/drawing/2014/main" id="{C9B20E79-B78C-4B0E-AB2A-3C3CF7D8B9E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="" xmlns:a16="http://schemas.microsoft.com/office/drawing/2014/main" id="{C9637DFE-D49E-4B60-A6B2-4A7AD2B238D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2163A538-743B-42EE-BD52-CD060CCBCC1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="" xmlns:a16="http://schemas.microsoft.com/office/drawing/2014/main" id="{3048F72C-414C-49B1-9BF2-E35C25D02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20884" y="2342075"/>
            <a:ext cx="4775660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="" xmlns:a16="http://schemas.microsoft.com/office/drawing/2014/main" id="{F2534BEC-DD80-4A25-9476-43EA4EDF28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72860"/>
            <a:ext cx="4160809" cy="19927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89A9686A-3F53-4613-8C62-16C0DCDDBD45}"/>
              </a:ext>
            </a:extLst>
          </p:cNvPr>
          <p:cNvSpPr/>
          <p:nvPr userDrawn="1"/>
        </p:nvSpPr>
        <p:spPr>
          <a:xfrm>
            <a:off x="3786996" y="1397480"/>
            <a:ext cx="7142672" cy="406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515CB0D-1B6C-4DFA-B150-C1C7D61A8C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58000" y="1990185"/>
            <a:ext cx="5334000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9917F44E-7F02-4D1D-A60C-44734796D4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74477" y="1990185"/>
            <a:ext cx="2975825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50BEEC00-0007-44FF-9EF0-3340274CD29F}"/>
              </a:ext>
            </a:extLst>
          </p:cNvPr>
          <p:cNvSpPr/>
          <p:nvPr userDrawn="1"/>
        </p:nvSpPr>
        <p:spPr>
          <a:xfrm>
            <a:off x="0" y="0"/>
            <a:ext cx="7039155" cy="3640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8B9C75F8-627C-444D-B7CC-9520AC29BD9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43912" y="558205"/>
            <a:ext cx="4487992" cy="2510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181E23-EDEA-4D74-AFFC-5BF9369F7B7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423925" y="546208"/>
            <a:ext cx="3168352" cy="5771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50CD8860-A141-4FF5-897D-FF88A535781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8C996717-40BD-44EC-8520-312BBE2CA31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=""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27BA340E-4C4B-4B9A-AAEF-568BF36C2F8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43EB244D-023E-4F95-A10F-B6B2D52E1F5B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="" xmlns:a16="http://schemas.microsoft.com/office/drawing/2014/main" id="{A2D85108-6C4A-4EF2-85C9-A0A45E0544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F4F8F920-2344-4B56-8732-344A40AEF50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35978" y="1288869"/>
            <a:ext cx="4423955" cy="2499360"/>
          </a:xfrm>
          <a:custGeom>
            <a:avLst/>
            <a:gdLst>
              <a:gd name="connsiteX0" fmla="*/ 0 w 4423955"/>
              <a:gd name="connsiteY0" fmla="*/ 0 h 2499360"/>
              <a:gd name="connsiteX1" fmla="*/ 4423955 w 4423955"/>
              <a:gd name="connsiteY1" fmla="*/ 0 h 2499360"/>
              <a:gd name="connsiteX2" fmla="*/ 4423955 w 4423955"/>
              <a:gd name="connsiteY2" fmla="*/ 2499360 h 2499360"/>
              <a:gd name="connsiteX3" fmla="*/ 0 w 4423955"/>
              <a:gd name="connsiteY3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3955" h="2499360">
                <a:moveTo>
                  <a:pt x="0" y="0"/>
                </a:moveTo>
                <a:lnTo>
                  <a:pt x="4423955" y="0"/>
                </a:lnTo>
                <a:lnTo>
                  <a:pt x="4423955" y="2499360"/>
                </a:lnTo>
                <a:lnTo>
                  <a:pt x="0" y="24993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="" xmlns:a16="http://schemas.microsoft.com/office/drawing/2014/main" id="{19950F4E-DC35-47C0-AF03-10B1738755F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80F30558-FFDC-4D3D-8CF4-0B7BFDA129F1}"/>
              </a:ext>
            </a:extLst>
          </p:cNvPr>
          <p:cNvGrpSpPr/>
          <p:nvPr/>
        </p:nvGrpSpPr>
        <p:grpSpPr>
          <a:xfrm>
            <a:off x="327842" y="606888"/>
            <a:ext cx="9403987" cy="2079327"/>
            <a:chOff x="-69132" y="2242071"/>
            <a:chExt cx="5056321" cy="2079327"/>
          </a:xfrm>
        </p:grpSpPr>
        <p:sp>
          <p:nvSpPr>
            <p:cNvPr id="8" name="TextBox 7">
              <a:hlinkClick r:id="rId2"/>
              <a:extLst>
                <a:ext uri="{FF2B5EF4-FFF2-40B4-BE49-F238E27FC236}">
                  <a16:creationId xmlns="" xmlns:a16="http://schemas.microsoft.com/office/drawing/2014/main" id="{6AA9D6BC-07CF-4258-9C38-59CE69CFCC8E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2DAA667-36E5-482D-9F54-32B2E46999CA}"/>
                </a:ext>
              </a:extLst>
            </p:cNvPr>
            <p:cNvSpPr txBox="1"/>
            <p:nvPr/>
          </p:nvSpPr>
          <p:spPr>
            <a:xfrm>
              <a:off x="148600" y="2242071"/>
              <a:ext cx="4838589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ar-DZ" altLang="ko-KR" sz="6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مدخل لوسائل الاعلام والاتصال</a:t>
              </a:r>
              <a:endParaRPr lang="ar-DZ" altLang="ko-KR" sz="6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A94EB18-56FD-424D-A0AA-1D17E8496CA2}"/>
                </a:ext>
              </a:extLst>
            </p:cNvPr>
            <p:cNvSpPr txBox="1"/>
            <p:nvPr/>
          </p:nvSpPr>
          <p:spPr>
            <a:xfrm>
              <a:off x="-69132" y="3388334"/>
              <a:ext cx="452955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1A94EB18-56FD-424D-A0AA-1D17E8496CA2}"/>
              </a:ext>
            </a:extLst>
          </p:cNvPr>
          <p:cNvSpPr txBox="1"/>
          <p:nvPr/>
        </p:nvSpPr>
        <p:spPr>
          <a:xfrm>
            <a:off x="1864904" y="5793089"/>
            <a:ext cx="84242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ar-DZ" altLang="ko-KR" sz="3600" b="1" dirty="0" smtClean="0">
                <a:latin typeface="Sakkal Majalla" pitchFamily="2" charset="-78"/>
                <a:cs typeface="Sakkal Majalla" pitchFamily="2" charset="-78"/>
              </a:rPr>
              <a:t>أ.فاطمة </a:t>
            </a:r>
            <a:r>
              <a:rPr lang="ar-DZ" altLang="ko-KR" sz="3600" b="1" dirty="0" err="1" smtClean="0">
                <a:latin typeface="Sakkal Majalla" pitchFamily="2" charset="-78"/>
                <a:cs typeface="Sakkal Majalla" pitchFamily="2" charset="-78"/>
              </a:rPr>
              <a:t>طيفور</a:t>
            </a:r>
            <a:r>
              <a:rPr lang="ar-DZ" altLang="ko-KR" sz="3600" b="1" dirty="0" smtClean="0">
                <a:latin typeface="Sakkal Majalla" pitchFamily="2" charset="-78"/>
                <a:cs typeface="Sakkal Majalla" pitchFamily="2" charset="-78"/>
              </a:rPr>
              <a:t>/2024-2025</a:t>
            </a:r>
            <a:endParaRPr lang="ko-KR" altLang="en-US" sz="54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30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2975429" y="603334"/>
            <a:ext cx="7118209" cy="1509853"/>
            <a:chOff x="5481024" y="798302"/>
            <a:chExt cx="3130680" cy="1509853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144655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النهج التحريري لجريدة الاقدام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3178629" y="2786741"/>
            <a:ext cx="8577943" cy="1146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القسم الفرنسي يكتب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به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المستفيدين من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التجنيس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ذوو التوجه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الاندماحي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، امثال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120572" y="1632856"/>
            <a:ext cx="8686800" cy="1008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القسم العربي: يكتب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بها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الامير خالد تتبنى قضايا الجزائريين ومطالب المسلمين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728686" y="4107543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سبب التوقف: مادية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750457" y="5159828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لتعاود الانطلاق ولكن بتوجه اندماجي 1925-1935</a:t>
            </a:r>
          </a:p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(المنتخبين الحاج عمار،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قايد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حمود، فيدرالية منتخبي العاصمة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4" grpId="0" build="p" animBg="1"/>
      <p:bldP spid="15" grpId="0" build="p" animBg="1"/>
      <p:bldP spid="1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656115" y="1480457"/>
            <a:ext cx="8810171" cy="82731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اسبوعية الصديق 1920-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1922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(عمر بن قدور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– تيار اصلاحي اجتماعي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85143" y="2467429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اسبوعية الفاروق: 1920-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1921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(عمر بن قدور)- تيار اصلاحي اجتماعي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525487" y="3621315"/>
            <a:ext cx="9020628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اسبوعية لسان الدين 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1923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(الطريقة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العليوية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)-  الحسن بن عبد العزيز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8" grpId="0" build="p" animBg="1"/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656115" y="1480457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الصحافة الفردية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85143" y="2467429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الصحافة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الجمعوية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3A45FA0F-E7F2-4246-B69A-C8A996688AA3}"/>
              </a:ext>
            </a:extLst>
          </p:cNvPr>
          <p:cNvSpPr txBox="1"/>
          <p:nvPr/>
        </p:nvSpPr>
        <p:spPr>
          <a:xfrm>
            <a:off x="8027852" y="603334"/>
            <a:ext cx="206578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120572" y="1632855"/>
            <a:ext cx="8686800" cy="24746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انواع الصحافة الاصلاحية للمرحلة الاولى </a:t>
            </a:r>
          </a:p>
          <a:p>
            <a:pPr algn="ctr"/>
            <a:r>
              <a:rPr lang="ar-DZ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1925- 1936</a:t>
            </a:r>
            <a:endParaRPr lang="fr-FR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656115" y="1480457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الصحافة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الفردية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(صحافة مصلحين جزائريين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95657" y="3193143"/>
            <a:ext cx="2830285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ابن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باديس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328229" y="2481943"/>
            <a:ext cx="972457" cy="595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8824686" y="4245429"/>
            <a:ext cx="2793999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آل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عقبي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(احمد،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علي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/ الطيب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11771" y="5268686"/>
            <a:ext cx="2830285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محمد السعيد الزاهري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Flèche gauche 15"/>
          <p:cNvSpPr/>
          <p:nvPr/>
        </p:nvSpPr>
        <p:spPr>
          <a:xfrm>
            <a:off x="7794171" y="3556000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455886" y="3272971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جريدتي المنتقد والشهاب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Flèche gauche 17"/>
          <p:cNvSpPr/>
          <p:nvPr/>
        </p:nvSpPr>
        <p:spPr>
          <a:xfrm>
            <a:off x="7830456" y="5580742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080000" y="5312229"/>
            <a:ext cx="248194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جريدة الجزائر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577771" y="3519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54000" y="3309256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صحيفة سياسية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تذهيبية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انتقادية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Flèche gauche 21"/>
          <p:cNvSpPr/>
          <p:nvPr/>
        </p:nvSpPr>
        <p:spPr>
          <a:xfrm>
            <a:off x="4064000" y="5631543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406400" y="5333999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الجزائر للجزائريين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Flèche gauche 23"/>
          <p:cNvSpPr/>
          <p:nvPr/>
        </p:nvSpPr>
        <p:spPr>
          <a:xfrm>
            <a:off x="7946571" y="4477657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4448629" y="4281714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اسبوعية صدى الصحراء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Flèche gauche 25"/>
          <p:cNvSpPr/>
          <p:nvPr/>
        </p:nvSpPr>
        <p:spPr>
          <a:xfrm>
            <a:off x="3614057" y="4557486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232229" y="4434113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اصلاحية دينية اجتماعية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8" grpId="0" build="p" animBg="1"/>
      <p:bldP spid="11" grpId="0" build="p" animBg="1"/>
      <p:bldP spid="16" grpId="0" animBg="1"/>
      <p:bldP spid="17" grpId="0" build="p" animBg="1"/>
      <p:bldP spid="20" grpId="0" animBg="1"/>
      <p:bldP spid="21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656115" y="1480457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الصحافة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الجمعوية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95657" y="3193143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جرائد نجم شمال افريقيا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328229" y="2481943"/>
            <a:ext cx="972457" cy="595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7794171" y="3556000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455886" y="3272971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اقدام باريس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586514" y="5312229"/>
            <a:ext cx="3251200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الشعب الافريقي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577771" y="3519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54000" y="3309256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تنظيم سياسي يطالب بالاستقلال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448629" y="4281714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اقدام شمال افريقيا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8" grpId="0" build="p" animBg="1"/>
      <p:bldP spid="16" grpId="0" animBg="1"/>
      <p:bldP spid="17" grpId="0" build="p" animBg="1"/>
      <p:bldP spid="19" grpId="0" build="p" animBg="1"/>
      <p:bldP spid="20" grpId="0" animBg="1"/>
      <p:bldP spid="21" grpId="0" build="p" animBg="1"/>
      <p:bldP spid="2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656115" y="1480457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الصحافة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الجمعوية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95657" y="3193143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رابطة الدفاع عن المسلمين الجزائريين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328229" y="2481943"/>
            <a:ext cx="972457" cy="595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7794171" y="3556000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455886" y="3272971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الشعب الجزائري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577771" y="3519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54000" y="3309256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تنظيم سياسي يطالب بالاستقلال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817428" y="4477658"/>
            <a:ext cx="3135086" cy="14151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مجلة الجمعية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الودادية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 للتلاميذ المسلمين بشمال افريقيا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Flèche gauche 21"/>
          <p:cNvSpPr/>
          <p:nvPr/>
        </p:nvSpPr>
        <p:spPr>
          <a:xfrm>
            <a:off x="7917542" y="4709886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4579258" y="4528457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التلميذ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Flèche gauche 23"/>
          <p:cNvSpPr/>
          <p:nvPr/>
        </p:nvSpPr>
        <p:spPr>
          <a:xfrm>
            <a:off x="3643085" y="4847771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406400" y="4535713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الحياة الطلابية مواد فكرية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وادبية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656115" y="1480457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الصحافة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الجمعوية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95657" y="3193143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جمعية العلماء المسلمين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328229" y="2481943"/>
            <a:ext cx="972457" cy="595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7794171" y="3556000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455886" y="3272971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اسبوعية السنة المحمدية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577771" y="3519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54000" y="3309256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نشر اصول الدعوة الاصلاحية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Flèche gauche 21"/>
          <p:cNvSpPr/>
          <p:nvPr/>
        </p:nvSpPr>
        <p:spPr>
          <a:xfrm>
            <a:off x="7917542" y="4709886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4579258" y="4528457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الشريعة النبوية المحمدية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88115" y="5638800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الصراط السوي/ البصائر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013" y="333828"/>
            <a:ext cx="8550501" cy="652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-217714"/>
            <a:ext cx="9913257" cy="707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28657A-3330-4E20-9C68-3FCF67136681}"/>
              </a:ext>
            </a:extLst>
          </p:cNvPr>
          <p:cNvSpPr txBox="1"/>
          <p:nvPr/>
        </p:nvSpPr>
        <p:spPr>
          <a:xfrm>
            <a:off x="2235200" y="121466"/>
            <a:ext cx="83474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rtl="1"/>
            <a:r>
              <a:rPr lang="ar-DZ" sz="5400" b="1" dirty="0" smtClean="0">
                <a:latin typeface="Sakkal Majalla" pitchFamily="2" charset="-78"/>
                <a:cs typeface="Sakkal Majalla" pitchFamily="2" charset="-78"/>
              </a:rPr>
              <a:t>الصحافة الاصلاحية: 1919-1953</a:t>
            </a:r>
            <a:endParaRPr lang="fr-FR" sz="54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656115" y="1480457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الصحافة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الجمعوية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95657" y="3193143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جمعية الوفاق الاصلاحية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328229" y="2481943"/>
            <a:ext cx="972457" cy="595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7794171" y="3556000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455886" y="3272971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الحياة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577771" y="3519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54000" y="3309256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ناطقة باللغتين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Flèche gauche 21"/>
          <p:cNvSpPr/>
          <p:nvPr/>
        </p:nvSpPr>
        <p:spPr>
          <a:xfrm>
            <a:off x="7917542" y="4709886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1335314" y="4528457"/>
            <a:ext cx="6458857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البلاغ الجزائري/ لسان الدين/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831942" y="4434114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جمعيات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الطرقيين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8839199" y="5486400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الزوايا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Flèche gauche 24"/>
          <p:cNvSpPr/>
          <p:nvPr/>
        </p:nvSpPr>
        <p:spPr>
          <a:xfrm>
            <a:off x="7953827" y="5805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1270000" y="5624286"/>
            <a:ext cx="6458857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الراشد/ الروح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8" grpId="0" build="allAtOnce" animBg="1"/>
      <p:bldP spid="24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875E15D9-849A-4D26-8B02-2433E671C9CB}"/>
              </a:ext>
            </a:extLst>
          </p:cNvPr>
          <p:cNvSpPr txBox="1"/>
          <p:nvPr/>
        </p:nvSpPr>
        <p:spPr>
          <a:xfrm>
            <a:off x="1756229" y="1348800"/>
            <a:ext cx="1000034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>
              <a:buFont typeface="Arial" charset="0"/>
              <a:buChar char="•"/>
            </a:pP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السياق العام</a:t>
            </a:r>
            <a:endParaRPr lang="fr-FR" sz="4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126122" y="666637"/>
            <a:ext cx="5177535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ar-DZ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المرحلة الثانية 1936-1954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206171" y="3367314"/>
            <a:ext cx="9652001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تشديد اللهجة الاعلامية للصحافة الاصلاحية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177144" y="2344056"/>
            <a:ext cx="965925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تأسيس حزب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الشعب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(1937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249715" y="4499428"/>
            <a:ext cx="9550400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ظهور صحف سياسية متعددة الانتماءات/ شيوعية، اصلاحية/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اندماجية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، وطنية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256971" y="5479142"/>
            <a:ext cx="9652001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بقاء بعض الصحف الموالية للاحتلال الفرنسي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 build="p"/>
      <p:bldP spid="8" grpId="0" build="p" animBg="1"/>
      <p:bldP spid="14" grpId="0" build="p" animBg="1"/>
      <p:bldP spid="15" grpId="0" build="p" animBg="1"/>
      <p:bldP spid="1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656115" y="1480457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الصحافة الاصلاحية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95657" y="3193143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المغرب العربي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328229" y="2481943"/>
            <a:ext cx="972457" cy="595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7794171" y="3556000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455886" y="3272971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1937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577771" y="3519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54000" y="3309256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التعبير عن حال المسلمين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Flèche gauche 21"/>
          <p:cNvSpPr/>
          <p:nvPr/>
        </p:nvSpPr>
        <p:spPr>
          <a:xfrm>
            <a:off x="7917542" y="4709886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4731657" y="4528457"/>
            <a:ext cx="3062514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1938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831942" y="4434114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الوفاق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8" grpId="0" build="p" animBg="1"/>
      <p:bldP spid="18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656115" y="1480457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الصحافة الاصلاحية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95657" y="3193143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الشباب المسلم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328229" y="2481943"/>
            <a:ext cx="972457" cy="595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7794171" y="3556000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455886" y="3272971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1952-1954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577771" y="3519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54000" y="3309256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قضايا الاصلاح والعدالة والتحرر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363" y="4379686"/>
            <a:ext cx="6543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1553029" y="1480457"/>
            <a:ext cx="9913257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صحافة تجمع بين التيار الاصلاحي للعلماء والاتجاه الوطني لحزب انتصار الحريات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95657" y="3193143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افريقيا الشمالية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328229" y="2481943"/>
            <a:ext cx="972457" cy="595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7794171" y="3556000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455886" y="3272971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مجلة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577771" y="3519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54000" y="3309256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فكرية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831943" y="4318000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العبقرية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Flèche gauche 17"/>
          <p:cNvSpPr/>
          <p:nvPr/>
        </p:nvSpPr>
        <p:spPr>
          <a:xfrm>
            <a:off x="7859485" y="4651829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4535715" y="4484914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مجلة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824686" y="5471885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الشعلة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Flèche gauche 22"/>
          <p:cNvSpPr/>
          <p:nvPr/>
        </p:nvSpPr>
        <p:spPr>
          <a:xfrm>
            <a:off x="7924800" y="5733143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4688115" y="5609772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اسبوعية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391886" y="4579256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اصلاحي وطني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29772" y="5660570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اصلاحي وطني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7" name="Flèche gauche 26"/>
          <p:cNvSpPr/>
          <p:nvPr/>
        </p:nvSpPr>
        <p:spPr>
          <a:xfrm>
            <a:off x="3715656" y="4789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gauche 27"/>
          <p:cNvSpPr/>
          <p:nvPr/>
        </p:nvSpPr>
        <p:spPr>
          <a:xfrm>
            <a:off x="3780970" y="5914571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8" grpId="0" build="p" animBg="1"/>
      <p:bldP spid="14" grpId="0" build="p" animBg="1"/>
      <p:bldP spid="2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875E15D9-849A-4D26-8B02-2433E671C9CB}"/>
              </a:ext>
            </a:extLst>
          </p:cNvPr>
          <p:cNvSpPr txBox="1"/>
          <p:nvPr/>
        </p:nvSpPr>
        <p:spPr>
          <a:xfrm>
            <a:off x="2481942" y="1690506"/>
            <a:ext cx="9303657" cy="34778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Low" rtl="1"/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هي الصحف التي كانت تنتج الافكار المدافعة عن الجزائر والجزائريين والمطالبة </a:t>
            </a:r>
            <a:r>
              <a:rPr lang="ar-DZ" sz="4400" dirty="0" err="1" smtClean="0">
                <a:latin typeface="Sakkal Majalla" pitchFamily="2" charset="-78"/>
                <a:cs typeface="Sakkal Majalla" pitchFamily="2" charset="-78"/>
              </a:rPr>
              <a:t>بالاصلاحات</a:t>
            </a: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 العميقة في تفكير ومعتقدات الجزائريين ومحاولة تخليصهم من الفكر الاسطوري والخرافي التي سعت بعض الزوايا ترسيخه بدعم من الاحتلال.</a:t>
            </a:r>
            <a:endParaRPr lang="fr-FR" sz="4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2831738" y="574305"/>
            <a:ext cx="6471919" cy="861773"/>
            <a:chOff x="4801964" y="769273"/>
            <a:chExt cx="3395300" cy="861773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الصحافة الاصلاحيـــــــــــــــــــــــــــــــــــــــــــــــــــــــة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ar-DZ" altLang="ko-KR" sz="4400" b="1" dirty="0" smtClean="0">
                  <a:solidFill>
                    <a:schemeClr val="accent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875E15D9-849A-4D26-8B02-2433E671C9CB}"/>
              </a:ext>
            </a:extLst>
          </p:cNvPr>
          <p:cNvSpPr txBox="1"/>
          <p:nvPr/>
        </p:nvSpPr>
        <p:spPr>
          <a:xfrm>
            <a:off x="464457" y="1348800"/>
            <a:ext cx="11292113" cy="550920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Low" rtl="1">
              <a:buFont typeface="Arial" charset="0"/>
              <a:buChar char="•"/>
            </a:pP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خلو الساحة الاعلامية من الصحافة الجزائرية  بعد تعليق صدورها منذ سنة 1915.</a:t>
            </a:r>
          </a:p>
          <a:p>
            <a:pPr algn="justLow" rtl="1">
              <a:buFont typeface="Arial" charset="0"/>
              <a:buChar char="•"/>
            </a:pP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اصلاحات قانون 04 فيفري </a:t>
            </a:r>
            <a:r>
              <a:rPr lang="ar-DZ" sz="4400" dirty="0" err="1" smtClean="0">
                <a:latin typeface="Sakkal Majalla" pitchFamily="2" charset="-78"/>
                <a:cs typeface="Sakkal Majalla" pitchFamily="2" charset="-78"/>
              </a:rPr>
              <a:t>1919 (</a:t>
            </a:r>
            <a:r>
              <a:rPr lang="en-US" sz="4400" dirty="0" smtClean="0">
                <a:latin typeface="Sakkal Majalla" pitchFamily="2" charset="-78"/>
                <a:cs typeface="Sakkal Majalla" pitchFamily="2" charset="-78"/>
              </a:rPr>
              <a:t>la </a:t>
            </a:r>
            <a:r>
              <a:rPr lang="en-US" sz="4400" dirty="0" err="1" smtClean="0">
                <a:latin typeface="Sakkal Majalla" pitchFamily="2" charset="-78"/>
                <a:cs typeface="Sakkal Majalla" pitchFamily="2" charset="-78"/>
              </a:rPr>
              <a:t>loi</a:t>
            </a:r>
            <a:r>
              <a:rPr lang="fr-FR" sz="44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4400" dirty="0" err="1" smtClean="0">
                <a:latin typeface="Sakkal Majalla" pitchFamily="2" charset="-78"/>
                <a:cs typeface="Sakkal Majalla" pitchFamily="2" charset="-78"/>
              </a:rPr>
              <a:t>jonnart</a:t>
            </a:r>
            <a:r>
              <a:rPr lang="ar-DZ" sz="4400" dirty="0" err="1" smtClean="0"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(حق </a:t>
            </a:r>
            <a:r>
              <a:rPr lang="ar-DZ" sz="4400" dirty="0" err="1" smtClean="0">
                <a:latin typeface="Sakkal Majalla" pitchFamily="2" charset="-78"/>
                <a:cs typeface="Sakkal Majalla" pitchFamily="2" charset="-78"/>
              </a:rPr>
              <a:t>التجنس</a:t>
            </a: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 المشروط</a:t>
            </a:r>
            <a:r>
              <a:rPr lang="ar-DZ" sz="4400" dirty="0" err="1" smtClean="0">
                <a:latin typeface="Sakkal Majalla" pitchFamily="2" charset="-78"/>
                <a:cs typeface="Sakkal Majalla" pitchFamily="2" charset="-78"/>
              </a:rPr>
              <a:t>)</a:t>
            </a:r>
            <a:endParaRPr lang="ar-DZ" sz="4400" dirty="0" smtClean="0">
              <a:latin typeface="Sakkal Majalla" pitchFamily="2" charset="-78"/>
              <a:cs typeface="Sakkal Majalla" pitchFamily="2" charset="-78"/>
            </a:endParaRPr>
          </a:p>
          <a:p>
            <a:pPr algn="justLow" rtl="1">
              <a:buFont typeface="Arial" charset="0"/>
              <a:buChar char="•"/>
            </a:pPr>
            <a:r>
              <a:rPr lang="ar-DZ" sz="4400" dirty="0" err="1" smtClean="0">
                <a:latin typeface="Sakkal Majalla" pitchFamily="2" charset="-78"/>
                <a:cs typeface="Sakkal Majalla" pitchFamily="2" charset="-78"/>
              </a:rPr>
              <a:t>مفرزات</a:t>
            </a: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 الحرب العالمية الاولى </a:t>
            </a:r>
            <a:r>
              <a:rPr lang="ar-DZ" sz="4400" dirty="0" err="1" smtClean="0">
                <a:latin typeface="Sakkal Majalla" pitchFamily="2" charset="-78"/>
                <a:cs typeface="Sakkal Majalla" pitchFamily="2" charset="-78"/>
              </a:rPr>
              <a:t>والخيبات</a:t>
            </a: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 التي تلقاها الشعب الجزائري</a:t>
            </a:r>
          </a:p>
          <a:p>
            <a:pPr algn="justLow" rtl="1">
              <a:buFont typeface="Arial" charset="0"/>
              <a:buChar char="•"/>
            </a:pP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تشكيل بعض الاحزاب والجمعيات الجزائرية </a:t>
            </a:r>
          </a:p>
          <a:p>
            <a:pPr algn="justLow" rtl="1">
              <a:buFont typeface="Arial" charset="0"/>
              <a:buChar char="•"/>
            </a:pP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تحسن درجات الوعي </a:t>
            </a:r>
            <a:r>
              <a:rPr lang="ar-DZ" sz="4400" dirty="0" err="1" smtClean="0">
                <a:latin typeface="Sakkal Majalla" pitchFamily="2" charset="-78"/>
                <a:cs typeface="Sakkal Majalla" pitchFamily="2" charset="-78"/>
              </a:rPr>
              <a:t>والتعليم </a:t>
            </a: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(عودة الوفود الاولى من خريجي المدارس والجامعات العربية</a:t>
            </a:r>
            <a:r>
              <a:rPr lang="ar-DZ" sz="4400" dirty="0" err="1" smtClean="0">
                <a:latin typeface="Sakkal Majalla" pitchFamily="2" charset="-78"/>
                <a:cs typeface="Sakkal Majalla" pitchFamily="2" charset="-78"/>
              </a:rPr>
              <a:t>)</a:t>
            </a:r>
            <a:endParaRPr lang="fr-FR" sz="4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السياق العام لظهورها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ar-DZ" altLang="ko-KR" sz="4400" b="1" dirty="0" smtClean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مراحل تطورها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ar-DZ" altLang="ko-KR" sz="4400" b="1" dirty="0" smtClean="0">
                  <a:solidFill>
                    <a:schemeClr val="accent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6720115" y="1524000"/>
            <a:ext cx="5065485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latin typeface="Sakkal Majalla" pitchFamily="2" charset="-78"/>
                <a:cs typeface="Sakkal Majalla" pitchFamily="2" charset="-78"/>
              </a:rPr>
              <a:t>مرحلة معركة الصحافة الاصلاحية 1919-1936</a:t>
            </a:r>
            <a:r>
              <a:rPr lang="ar-DZ" sz="3200" b="1" dirty="0" smtClean="0"/>
              <a:t> </a:t>
            </a:r>
            <a:endParaRPr lang="fr-FR" sz="3200" b="1" dirty="0"/>
          </a:p>
        </p:txBody>
      </p:sp>
      <p:sp>
        <p:nvSpPr>
          <p:cNvPr id="10" name="Flèche vers le bas 9"/>
          <p:cNvSpPr/>
          <p:nvPr/>
        </p:nvSpPr>
        <p:spPr>
          <a:xfrm>
            <a:off x="8868229" y="2670629"/>
            <a:ext cx="1001485" cy="132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785430" y="4201886"/>
            <a:ext cx="5065485" cy="82731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latin typeface="Sakkal Majalla" pitchFamily="2" charset="-78"/>
                <a:cs typeface="Sakkal Majalla" pitchFamily="2" charset="-78"/>
              </a:rPr>
              <a:t>مرحلة المقاومة الثقافية</a:t>
            </a:r>
            <a:endParaRPr lang="fr-FR" sz="3200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095830" y="1458686"/>
            <a:ext cx="5065485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latin typeface="Sakkal Majalla" pitchFamily="2" charset="-78"/>
                <a:cs typeface="Sakkal Majalla" pitchFamily="2" charset="-78"/>
              </a:rPr>
              <a:t>مرحلة نمو الصحافة الاصلاحية 1937-1954</a:t>
            </a:r>
            <a:endParaRPr lang="fr-FR" sz="3200" b="1" dirty="0"/>
          </a:p>
        </p:txBody>
      </p:sp>
      <p:sp>
        <p:nvSpPr>
          <p:cNvPr id="16" name="Flèche vers le bas 15"/>
          <p:cNvSpPr/>
          <p:nvPr/>
        </p:nvSpPr>
        <p:spPr>
          <a:xfrm>
            <a:off x="3272972" y="2590800"/>
            <a:ext cx="1001485" cy="132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914402" y="4194629"/>
            <a:ext cx="5065485" cy="82731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latin typeface="Sakkal Majalla" pitchFamily="2" charset="-78"/>
                <a:cs typeface="Sakkal Majalla" pitchFamily="2" charset="-78"/>
              </a:rPr>
              <a:t>مرحلة المقاومة السياسية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animBg="1"/>
      <p:bldP spid="14" grpId="0" build="p" animBg="1"/>
      <p:bldP spid="15" grpId="0" build="p" animBg="1"/>
      <p:bldP spid="16" grpId="0" animBg="1"/>
      <p:bldP spid="1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875E15D9-849A-4D26-8B02-2433E671C9CB}"/>
              </a:ext>
            </a:extLst>
          </p:cNvPr>
          <p:cNvSpPr txBox="1"/>
          <p:nvPr/>
        </p:nvSpPr>
        <p:spPr>
          <a:xfrm>
            <a:off x="1756229" y="1348800"/>
            <a:ext cx="10000341" cy="34778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Low" rtl="1">
              <a:buFont typeface="Arial" charset="0"/>
              <a:buChar char="•"/>
            </a:pP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لا يمكن اغفال ان الصحافة الاصلاحية تمتد بجذورها الى حقبة اسبق من </a:t>
            </a:r>
            <a:r>
              <a:rPr lang="ar-DZ" sz="4400" dirty="0" err="1" smtClean="0">
                <a:latin typeface="Sakkal Majalla" pitchFamily="2" charset="-78"/>
                <a:cs typeface="Sakkal Majalla" pitchFamily="2" charset="-78"/>
              </a:rPr>
              <a:t>هاته</a:t>
            </a: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 الفترة، غير ان تمتعها بخصائصها اللغوية والفكرية طبعت </a:t>
            </a:r>
            <a:r>
              <a:rPr lang="ar-DZ" sz="4400" dirty="0" err="1" smtClean="0">
                <a:latin typeface="Sakkal Majalla" pitchFamily="2" charset="-78"/>
                <a:cs typeface="Sakkal Majalla" pitchFamily="2" charset="-78"/>
              </a:rPr>
              <a:t>هاته</a:t>
            </a: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 الحقبة اكثر من غيرها.</a:t>
            </a:r>
          </a:p>
          <a:p>
            <a:pPr algn="ctr" rtl="1">
              <a:buFont typeface="Arial" charset="0"/>
              <a:buChar char="•"/>
            </a:pP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قواعد </a:t>
            </a:r>
            <a:r>
              <a:rPr lang="ar-DZ" sz="4400" dirty="0" err="1" smtClean="0">
                <a:latin typeface="Sakkal Majalla" pitchFamily="2" charset="-78"/>
                <a:cs typeface="Sakkal Majalla" pitchFamily="2" charset="-78"/>
              </a:rPr>
              <a:t>مأسسة</a:t>
            </a: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 الصحافة الاصلاحية</a:t>
            </a:r>
          </a:p>
          <a:p>
            <a:pPr algn="ctr" rtl="1">
              <a:buFont typeface="Arial" charset="0"/>
              <a:buChar char="•"/>
            </a:pPr>
            <a:endParaRPr lang="fr-FR" sz="4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المرحلة الاولى 1919- 1936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ar-DZ" altLang="ko-KR" sz="4400" b="1" dirty="0" smtClean="0">
                  <a:solidFill>
                    <a:schemeClr val="accent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7431314" y="4122057"/>
            <a:ext cx="4310743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العمل الجماعي للجمعيات الاصلاحية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358571" y="4143828"/>
            <a:ext cx="4310743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العمل الفردي لمصلحين جزائريين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9114971" y="5123543"/>
            <a:ext cx="914400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525656" y="5783942"/>
            <a:ext cx="431074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بقيادة جمعية علماء المسلمين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409371" y="5747657"/>
            <a:ext cx="431074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بقيادة بعض المصلحين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4129314" y="5145315"/>
            <a:ext cx="914400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 animBg="1"/>
      <p:bldP spid="10" grpId="0" build="p" animBg="1"/>
      <p:bldP spid="11" grpId="0" animBg="1"/>
      <p:bldP spid="14" grpId="0" build="p" animBg="1"/>
      <p:bldP spid="15" grpId="0" build="p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السياق العام لهاته المرحلة 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2743200" y="3018971"/>
            <a:ext cx="8244115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نجم شمال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افريقيا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(1926)، نادي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الترقي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(1927)، جمعية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الوفاق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(1929)، جمعية العلماء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المسلمين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(1931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120572" y="1632856"/>
            <a:ext cx="8686800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أ.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اولى بذور العمل التنظيمي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الجمعوي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السياسي والثقافي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والاصلاحي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728686" y="4107543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ب.الانطلاق الفعلي للصحافة الاصلاحية مع منتصف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العشرينات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(1925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10726057" y="2540001"/>
            <a:ext cx="914400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4" grpId="0" build="p" animBg="1"/>
      <p:bldP spid="15" grpId="0" build="p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3A45FA0F-E7F2-4246-B69A-C8A996688AA3}"/>
              </a:ext>
            </a:extLst>
          </p:cNvPr>
          <p:cNvSpPr txBox="1"/>
          <p:nvPr/>
        </p:nvSpPr>
        <p:spPr>
          <a:xfrm>
            <a:off x="8027852" y="603334"/>
            <a:ext cx="206578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120572" y="1632855"/>
            <a:ext cx="8686800" cy="24746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الجرائد التي ميزت حقبة قبيل ازدهار </a:t>
            </a:r>
          </a:p>
          <a:p>
            <a:pPr algn="ctr"/>
            <a:r>
              <a:rPr lang="ar-DZ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انتشار الصحافة الاصلاحية </a:t>
            </a:r>
            <a:endParaRPr lang="fr-FR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569029" y="5544457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جريدة الاقدام 1919- 1923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886" y="1428750"/>
            <a:ext cx="8403771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7B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8C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7B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</TotalTime>
  <Words>581</Words>
  <Application>Microsoft Office PowerPoint</Application>
  <PresentationFormat>Personnalisé</PresentationFormat>
  <Paragraphs>122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Cover and End Slide Master</vt:lpstr>
      <vt:lpstr>Contents Slide Master</vt:lpstr>
      <vt:lpstr>Section Break Slide Master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131</cp:revision>
  <dcterms:created xsi:type="dcterms:W3CDTF">2020-01-20T05:08:25Z</dcterms:created>
  <dcterms:modified xsi:type="dcterms:W3CDTF">2025-05-07T17:01:43Z</dcterms:modified>
</cp:coreProperties>
</file>